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9"/>
  </p:sldMasterIdLst>
  <p:notesMasterIdLst>
    <p:notesMasterId r:id="rId46"/>
  </p:notesMasterIdLst>
  <p:handoutMasterIdLst>
    <p:handoutMasterId r:id="rId47"/>
  </p:handoutMasterIdLst>
  <p:sldIdLst>
    <p:sldId id="256" r:id="rId10"/>
    <p:sldId id="260" r:id="rId11"/>
    <p:sldId id="257" r:id="rId12"/>
    <p:sldId id="261" r:id="rId13"/>
    <p:sldId id="262" r:id="rId14"/>
    <p:sldId id="263" r:id="rId15"/>
    <p:sldId id="269" r:id="rId16"/>
    <p:sldId id="270" r:id="rId17"/>
    <p:sldId id="271" r:id="rId18"/>
    <p:sldId id="272" r:id="rId19"/>
    <p:sldId id="273" r:id="rId20"/>
    <p:sldId id="26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66" r:id="rId35"/>
    <p:sldId id="287" r:id="rId36"/>
    <p:sldId id="288" r:id="rId37"/>
    <p:sldId id="289" r:id="rId38"/>
    <p:sldId id="290" r:id="rId39"/>
    <p:sldId id="291" r:id="rId40"/>
    <p:sldId id="267" r:id="rId41"/>
    <p:sldId id="292" r:id="rId42"/>
    <p:sldId id="293" r:id="rId43"/>
    <p:sldId id="294" r:id="rId44"/>
    <p:sldId id="268" r:id="rId45"/>
  </p:sldIdLst>
  <p:sldSz cx="12190413" cy="6858000"/>
  <p:notesSz cx="6858000" cy="9144000"/>
  <p:custDataLst>
    <p:tags r:id="rId4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6067" autoAdjust="0"/>
  </p:normalViewPr>
  <p:slideViewPr>
    <p:cSldViewPr showGuides="1">
      <p:cViewPr varScale="1">
        <p:scale>
          <a:sx n="135" d="100"/>
          <a:sy n="135" d="100"/>
        </p:scale>
        <p:origin x="200" y="5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18:54:10.7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 16383,'53'0'0,"-8"0"0,-11 0 0,-8 0 0,4 0 0,-6 0 0,-3 0 0,-2 0 0,0 0 0,-3 0 0,4 0 0,-5 0 0,-1 0 0,11 0 0,-8-7 0,12 5 0,-9-4 0,1 6 0,2 0 0,-7 0 0,4 0 0,-5 0 0,2 0 0,-1 0 0,1 0 0,-1 0 0,-1 0 0,5 0 0,-4 0 0,2 0 0,-3 0 0,4 0 0,-3-4 0,4 4 0,-1-4 0,1 4 0,0 0 0,0 0 0,-5 0 0,0 0 0,6 0 0,-8-3 0,8 3 0,-10-4 0,8 4 0,-3 0 0,8 0 0,-8 0 0,8 0 0,-8 0 0,3 0 0,-4 0 0,4 0 0,-3 0 0,3 0 0,-4 0 0,0 0 0,11 0 0,-4 0 0,9 0 0,-6 0 0,0 0 0,-1 0 0,1 0 0,-1 0 0,-3 0 0,-2 0 0,0 0 0,-3 0 0,0 0 0,4 0 0,-10 0 0,10 0 0,-5 0 0,0 0 0,3 0 0,0 0 0,-2 0 0,2 0 0,0 0 0,-2 4 0,4-3 0,-4 2 0,2-3 0,-3 3 0,3-2 0,-3 6 0,3-6 0,-3 2 0,0 0 0,0-2 0,4 2 0,-2-3 0,6 4 0,-7-3 0,8 3 0,-8-4 0,3 0 0,0 3 0,-3-2 0,3 3 0,-4-1 0,0-2 0,5 2 0,-4-3 0,7 4 0,-7 0 0,8 1 0,-8-2 0,3 0 0,-4-2 0,0 6 0,0-6 0,0 5 0,0-5 0,0 2 0,6-3 0,0 0 0,2 0 0,1 0 0,-8 0 0,3 0 0,-4 0 0,0 0 0,3 0 0,-3 4 0,3-3 0,-4 2 0,2-3 0,-2 0 0,5 0 0,-4 0 0,3 0 0,-3 0 0,0 0 0,3 0 0,-3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01:19.5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2450 74 16383,'-55'0'0,"-5"0"0,10 0 0,-10 0 0,-11 0 0,-17 0 0,36 0 0,-2 0 0,-2 0 0,-1 0 0,0 0 0,1 0 0,3 0 0,1 0 0,-4 0 0,1 0 0,-42 0 0,1 0 0,30 0 0,-32 0 0,46 0 0,-5 1 0,-1-2 0,8-3 0,-2-1 0,0-2 0,8-3 0,-45-8 0,36 9 0,-10 3 0,9-3 0,6 8 0,5-4 0,1 5 0,7 0 0,-1 0 0,6 0 0,0 0 0,6 0 0,-1 0 0,5 4 0,-4 0 0,12 3 0,-7 1 0,2-1 0,4-3 0,-6 6 0,8-6 0,-3 3 0,-3-1 0,2-5 0,-1 5 0,3-3 0,-1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31:03.22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 16383,'49'0'0,"1"0"0,-19 0 0,5 4 0,5 1 0,-4 0 0,9 3 0,-3-7 0,5 4 0,-5-5 0,4 0 0,-10 0 0,4 0 0,-5 4 0,0-3 0,-10 3 0,3-4 0,-13 3 0,-1-2 0,2 2 0,-6 0 0,13-2 0,-4 6 0,12-3 0,-6 5 0,8-5 0,-3 4 0,-1-3 0,5 0 0,-9 2 0,3-2 0,-5-1 0,1 3 0,0-6 0,-1 7 0,1-8 0,-1 8 0,6-7 0,-4 2 0,4 1 0,-1-3 0,-4 3 0,10 0 0,-10-4 0,5 4 0,0-4 0,-5 0 0,5 0 0,-5 0 0,-5 0 0,4 4 0,-4-3 0,0 6 0,3-6 0,-7 5 0,4-5 0,-5 6 0,0-3 0,0 0 0,0 3 0,0-6 0,0 5 0,-1-5 0,1 6 0,0-6 0,5 2 0,5-3 0,1 0 0,8 0 0,-8 0 0,8 0 0,-8 0 0,4 0 0,-10 0 0,4 0 0,-8 0 0,-1 0 0,2 0 0,-5 0 0,6 0 0,-1 0 0,-3 0 0,3 0 0,0 0 0,-2 0 0,12 0 0,-5-4 0,12-4 0,-8-2 0,3-6 0,-4 7 0,0-3 0,-5 4 0,-4 1 0,-3 3 0,-2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31:05.1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1 111 16383,'53'0'0,"0"0"0,14 0 0,-3 0 0,23 0 0,-23 0 0,-2 0 0,21 0 0,-27 0 0,-1 0 0,11 0 0,14 0 0,7 0 0,-15 0 0,-20 0 0,0 0 0,25 0 0,-5 0 0,21 0 0,-5 0 0,-20 0 0,-9 0 0,-3 0 0,-7 0 0,4 0 0,1 0 0,13 0 0,-1 0 0,17 0 0,-26 0 0,6 0 0,-8 0 0,0 0 0,8 0 0,1 0 0,-7 0 0,17 0 0,-13 0 0,24 0 0,-7 0 0,-14 0 0,10 0 0,-9 0 0,6 0 0,-2 0 0,-13 0 0,-1-4 0,-12 3 0,-2-7 0,-10 7 0,-2-3 0,-8 0 0,2 0 0,-7 0 0,8-4 0,-4 4 0,5-1 0,4-3 0,2 4 0,5-5 0,5 4 0,2-4 0,0 8 0,-2-7 0,-6 7 0,-4-3 0,-1 0 0,-6 3 0,-3-2 0,-6 0 0,-1 2 0,0-2 0,7 3 0,-5 0 0,3 0 0,-5 0 0,0 0 0,5 0 0,-5 0 0,3 0 0,2 4 0,-3-3 0,4 2 0,-6 1 0,1-4 0,2 7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31:10.70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23 16383,'65'0'0,"-9"0"0,4 0 0,-7 0 0,16 0 0,-7 0 0,-11 0 0,2 0 0,-10 0 0,11 0 0,9 0 0,-5 0 0,10 0 0,-12 0 0,12 0 0,11 0 0,8 0 0,0 0 0,6 0 0,2 0 0,2 0 0,-40 0 0,-3 0 0,23 0 0,20 0 0,-30 0 0,18 0 0,-15 0 0,0 0 0,-8 0 0,-6 0 0,-2 0 0,-5 0 0,-1 0 0,0 0 0,0 0 0,1 0 0,-1 0 0,0 0 0,-5 0 0,-2 0 0,0 0 0,-4 0 0,5 0 0,-11 0 0,3 0 0,-8 0 0,4 0 0,-6 0 0,1 0 0,4 0 0,2 0 0,5 0 0,-1 0 0,7 0 0,-5 0 0,10 0 0,-4 0 0,5 0 0,0 0 0,0 0 0,1 0 0,-7 0 0,0 0 0,-7 0 0,1 0 0,-5 0 0,-2 0 0,1 0 0,-4 0 0,8 0 0,-8 0 0,8 0 0,-8 0 0,4 0 0,-6-7 0,1 5 0,-5-5 0,0 7 0,-5 0 0,0 0 0,3-3 0,0 2 0,-3-2 0,2 3 0,-4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40:47.66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35 16383,'41'0'0,"-9"0"0,-22 0 0,0 0 0,10 3 0,-7-2 0,6 5 0,-6-5 0,-2 5 0,10-6 0,-7 3 0,3 0 0,0-2 0,-3 2 0,2 0 0,1-2 0,-3 2 0,5-3 0,-5 3 0,2-2 0,1 2 0,1 0 0,0-3 0,-4 3 0,7 1 0,-8-3 0,9 2 0,-7-3 0,-1 0 0,3 0 0,1 3 0,4-2 0,2 2 0,-4 0 0,3-2 0,-2 2 0,3 1 0,1-3 0,-5 2 0,4-3 0,-8 0 0,3 0 0,-5 3 0,0-2 0,7 2 0,-5-3 0,6 0 0,-7 0 0,4 0 0,1 0 0,5 0 0,-1 0 0,1 0 0,-5 0 0,4 4 0,-4-3 0,1 2 0,2-3 0,-7 0 0,4 0 0,-6 0 0,1 0 0,11 0 0,-8 0 0,8 0 0,-11 0 0,0 0 0,3 0 0,-3 0 0,2 0 0,0-3 0,-61 2 0,40-5 0,-50 5 0,109-2 0,-28 3 0,49 0 0,-40 0 0,0 0 0,-1 0 0,1 0 0,0 0 0,5 0 0,-4 0 0,10 0 0,-4 0 0,5 0 0,0 0 0,1 0 0,5 0 0,-4 0 0,4 0 0,-5 0 0,-1 0 0,0-8 0,-5 5 0,-2-5 0,-10 8 0,-2 0 0,1 0 0,-4 0 0,8 0 0,-8-4 0,9 3 0,1-2 0,13-2 0,-10 0 0,34 0 0,-36-3 0,31 7 0,-26-7 0,12 7 0,-9-4 0,7 5 0,-15-4 0,0 3 0,-8-3 0,-4 4 0,0 0 0,-1-3 0,6 2 0,1-7 0,4 7 0,13-7 0,-10 7 0,29-9 0,-27 9 0,26-4 0,-16 5 0,12 0 0,-6 0 0,-1 0 0,-7 0 0,-5 0 0,19 0 0,-15 0 0,12 0 0,-18 0 0,-5 4 0,-5 0 0,-2 1 0,-9 2 0,0-3 0,-9 1 0,5 1 0,3-5 0,9 2 0,11-3 0,-2 0 0,4 0 0,-5 0 0,-1 0 0,-4 0 0,4 0 0,-10 0 0,5 0 0,-10 0 0,4 0 0,-4 0 0,10 0 0,-4 0 0,8 0 0,-3 0 0,10 0 0,1 0 0,6 0 0,0 0 0,1 0 0,-1 0 0,0 0 0,1 0 0,-7 0 0,5 0 0,-10 0 0,10 0 0,-5 0 0,7 0 0,11 0 0,5 0 0,12 0 0,1 0 0,-14 0 0,34 0 0,-40 0 0,39 0 0,-39 4 0,18 2 0,-19 4 0,11 1 0,-24-5 0,4 2 0,-12-7 0,-6 3 0,0-4 0,-5 0 0,-15 0 0,17 0 0,-15 0 0,18 0 0,0 0 0,-4 0 0,8 0 0,-3 0 0,0 0 0,-2 0 0,-4 0 0,-5 0 0,0 0 0,-9 0 0,5 0 0,7 0 0,1 0 0,8 4 0,-3 1 0,-3-1 0,9 0 0,-10 0 0,10-3 0,-9 2 0,3-3 0,-8 0 0,-2 0 0,-4 0 0,0 4 0,0-3 0,0 2 0,4-3 0,-3 0 0,8 0 0,7 0 0,-4 0 0,25 0 0,-19 0 0,21 0 0,-6 0 0,2 0 0,11 0 0,-11 0 0,4 0 0,-6 0 0,-6 0 0,-1 0 0,-10 0 0,-2 0 0,-4 0 0,-5 0 0,-1 0 0,1 0 0,-4 0 0,3 0 0,-4 0 0,0 0 0,11 0 0,-8 0 0,12 0 0,-5 0 0,1 0 0,3 0 0,1 0 0,-4 0 0,8 0 0,-8 0 0,9 0 0,-10 0 0,10 0 0,-9 0 0,-1 3 0,-6-2 0,-4 2 0,-1-3 0,3 3 0,-3-2 0,3 2 0,0-3 0,-2 0 0,1 0 0,0 0 0,-1-3 0,1 2 0,0-2 0,-2 0 0,6-4 0,-1-1 0,4-6 0,7 4 0,-4-5 0,3 5 0,-4-5 0,-5 9 0,-4-4 0,-2 6 0,-4-3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18:55:00.39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76 16383,'57'-5'0,"-3"-3"0,-17-2 0,5 0 0,6-4 0,0 4 0,-5 1 0,4 4 0,-4 1 0,-1 4 0,5 0 0,-10 0 0,5 0 0,-7 0 0,-4 0 0,-1 0 0,-6 0 0,-3 0 0,-2 0 0,-8 0 0,6 0 0,-2 0 0,0 0 0,5 0 0,-8 0 0,5 0 0,4 3 0,-8 0 0,10 5 0,-15-2 0,12 2 0,-8 2 0,2-6 0,1 5 0,-3-8 0,9 2 0,-3-3 0,-3 0 0,2 0 0,-4 0 0,2 0 0,4 3 0,-5 1 0,3 0 0,-1-1 0,-1-3 0,1 0 0,1 0 0,-4 3 0,3 0 0,-3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18:55:03.35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 16383,'60'0'0,"-7"0"0,-23 0 0,11 0 0,-2 0 0,8 0 0,-1 0 0,-12 0 0,11 0 0,-8 0 0,-8 0 0,6 0 0,-8 0 0,-1 0 0,8 0 0,-17 0 0,4 0 0,-7 0 0,2 0 0,1 0 0,-2 0 0,5 0 0,-4 0 0,1 0 0,-1 0 0,-5 0 0,9 0 0,-6 0 0,3 0 0,3 0 0,-8 0 0,8 0 0,-6 0 0,5 0 0,0 0 0,2 0 0,-6 0 0,3 0 0,2 0 0,-4 0 0,3 0 0,-4 0 0,0 0 0,9 0 0,-6 0 0,6 0 0,-12 0 0,2 0 0,3 0 0,3 0 0,-2 0 0,-1 0 0,-3 0 0,2 0 0,2 0 0,3 0 0,0 0 0,6 0 0,-2 3 0,0 2 0,-1 3 0,6 1 0,-4-5 0,8 4 0,13-7 0,-12 7 0,15-7 0,-19 2 0,11-3 0,-10 0 0,3 0 0,-10 0 0,6 4 0,-4-3 0,-1 6 0,9-3 0,-12 4 0,8-3 0,4 6 0,-17-6 0,24 6 0,-25-3 0,9-4 0,-8 2 0,-6-5 0,8 2 0,-6-3 0,3 0 0,-1 0 0,-2 0 0,6 0 0,-7 0 0,10 0 0,-11 0 0,8 0 0,-6-3 0,2 2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19:51:36.85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16171 0 16383,'-58'0'0,"7"0"0,16 0 0,3 0 0,-9 0 0,0 4 0,-2 2 0,-5 3 0,0-3 0,0 2 0,-1-2 0,1 3 0,0 1 0,-1 0 0,7-1 0,-5 1 0,10-1 0,-10 0 0,10-4 0,-10 4 0,9-8 0,-8 7 0,8-6 0,-8 2 0,8-4 0,-8 4 0,3-3 0,-5 8 0,5-8 0,-4 7 0,4-2 0,-5-1 0,0 4 0,-7-8 0,-8 8 0,11-8 0,-15 4 0,17 0 0,-13-4 0,1 4 0,-15-5 0,4 0 0,-12 0 0,7 0 0,-7 0 0,-2 0 0,36-1 0,-1 2 0,-44 4 0,45-5 0,-1 1 0,0 4 0,1 1 0,-46 1 0,15 0 0,29-2 0,0 1 0,-25 0 0,26 1 0,0-1 0,-41 0 0,13 4 0,8-9 0,-3 4 0,-14 1 0,18-4 0,-21 3 0,14-5 0,16 5 0,10-5 0,-2 1 0,-14 3 0,-26-4 0,34 0 0,0 0 0,-35 0 0,30 0 0,1 0 0,-31 0 0,27 0 0,10-3 0,2 0 0,7 1 0,-15-4 0,-4 0 0,-5 5 0,22-4 0,-1-1 0,-41-1 0,7-4 0,34 5 0,0 0 0,-44-6 0,13 1 0,30 5 0,0-1 0,-26-4 0,24 5 0,-2 0 0,-30-6 0,-6 6 0,6 1 0,-8 5 0,44-3 0,-1 0 0,-44 2 0,43-2 0,3 0 0,-24 3 0,16 1 0,0-2 0,-23-4 0,21 4 0,-1 1 0,-27-5 0,38 1 0,-1 2 0,-38 1 0,34-2 0,-1 0 0,-41 3 0,41 0 0,1 0 0,-42 0 0,41 0 0,1 0 0,-42 0 0,41 0 0,1 0 0,2 0 0,0 0 0,-3 0 0,-1 0 0,1 0 0,-1 0 0,-4 0 0,0 0 0,7 0 0,1 0 0,-8 0 0,2 0 0,6 0 0,0 0 0,1 0 0,-1 0 0,-1 0 0,-3 0 0,-20 0 0,-1 0 0,19 2 0,0 1 0,-27-3 0,2 2 0,29 3 0,3 0 0,-9-1 0,0-1 0,4 1 0,1-1 0,3 3 0,1-1 0,-3-1 0,-1-1 0,4 1 0,-1-1 0,-7 0 0,-2-1 0,0-1 0,0-2 0,0 1 0,0 0 0,-4 0 0,1 0 0,7 0 0,1 0 0,-4 0 0,0 0 0,0 0 0,0 0 0,4 0 0,-1 0 0,-7 0 0,-1 0 0,4 0 0,0 0 0,-5 0 0,1 0 0,-1 0 0,0 0 0,1 0 0,-1 0 0,5 0 0,0 0 0,1 0 0,0 0 0,4 0 0,1 0 0,-5 0 0,0 0 0,4 0 0,-1 0 0,-8 0 0,1 0 0,7 0 0,1 0 0,-9 0 0,1 0 0,7 0 0,1 0 0,-4 0 0,1 0 0,3 0 0,2 0 0,2 0 0,0 0 0,-2 0 0,-1 0 0,4 0 0,0 0 0,-4 1 0,-1-2 0,1-1 0,0-1 0,0 2 0,-1 0 0,0-4 0,1-1 0,3 3 0,1 0 0,0-4 0,1 1 0,-1 3 0,1 0 0,-39-7 0,40 6 0,-1 1 0,-36-8 0,-8-1 0,8 5 0,15-2 0,-28 2 0,48 1 0,-45-5 0,44 10 0,-16-9 0,7 4 0,0 1 0,6-4 0,2 8 0,5-8 0,1 8 0,0-8 0,-1 8 0,7-3 0,-5 4 0,4 0 0,-5 0 0,-1 0 0,7 0 0,0 0 0,7 0 0,-1 0 0,0 0 0,5 4 0,2 0 0,-1 5 0,4-1 0,-3 0 0,8 0 0,-2-3 0,7 1 0,-4-1 0,6-1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19:51:44.75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1 279 16383,'53'0'0,"0"0"0,-23 0 0,6 0 0,6 0 0,-5 0 0,10 0 0,-10 0 0,9 0 0,-9 0 0,5 0 0,-7 0 0,1 0 0,-5 0 0,4 0 0,-5 0 0,6-4 0,-5 3 0,3-3 0,-3 4 0,5 0 0,-5 0 0,-2 0 0,1 0 0,-4 0 0,3 0 0,-4 0 0,4 0 0,-3 0 0,9 0 0,-9 0 0,8 0 0,-3 0 0,5 0 0,-1 0 0,-4 0 0,3 0 0,-8 0 0,4 0 0,0 0 0,-5 0 0,10 0 0,-9 0 0,8 0 0,-3 0 0,5 4 0,-5-3 0,3 3 0,-8-4 0,9 0 0,-10 0 0,10 0 0,-9 0 0,8 0 0,-3 0 0,0 3 0,3-2 0,-3 3 0,5-4 0,5 0 0,-4 0 0,5 0 0,-12 0 0,5 0 0,-4 0 0,4 0 0,-4 0 0,-1 0 0,-1 0 0,-3 0 0,4 0 0,-1 0 0,-3 0 0,9 0 0,-9 0 0,3 0 0,1 0 0,-4 0 0,8 0 0,-3 0 0,0 0 0,3 0 0,-8 0 0,9 0 0,-4 0 0,10 0 0,-4 0 0,4 0 0,-5 0 0,5 0 0,-4 0 0,10 0 0,-4 0 0,5 0 0,-5 0 0,4 0 0,-4 0 0,5 0 0,-6 0 0,-1 0 0,-5 0 0,0 0 0,-1 0 0,1 0 0,5 0 0,-4 0 0,5 0 0,-1 0 0,-4 0 0,10-4 0,-5 3 0,1-4 0,-1 1 0,-1 3 0,-4-3 0,4 4 0,-5 0 0,0-4 0,-5 3 0,3-2 0,-3 3 0,0 0 0,3 0 0,-3 0 0,4 0 0,7 0 0,-5 0 0,4 0 0,-5 0 0,-1 0 0,1 0 0,0 0 0,-1-4 0,-4 3 0,3-3 0,-8 0 0,14-1 0,-7 1 0,4 0 0,-8 4 0,1 0 0,-4 0 0,3 0 0,1 0 0,-5 0 0,10 0 0,-9 0 0,3 0 0,-4 0 0,5 0 0,-5 0 0,10 0 0,-4 0 0,4 0 0,1 0 0,0 0 0,-1 0 0,1-4 0,0 3 0,-5-3 0,3 0 0,-3-1 0,5 0 0,-1-3 0,1 4 0,0-1 0,0-3 0,5 7 0,15-8 0,1 8 0,13-9 0,-8 4 0,-6 0 0,12-3 0,-11 3 0,13-5 0,-8 1 0,0 0 0,1-1 0,-1-4 0,0 8 0,1-7 0,-1 9 0,0-6 0,23 0 0,-29 5 0,26-4 0,-32 9 0,13-4 0,-1 0 0,-6 4 0,5-3 0,-11 4 0,4 0 0,-6 0 0,1 0 0,12 0 0,-20 0 0,24 0 0,-25 0 0,20 0 0,-10 0 0,5 0 0,-7 0 0,1 0 0,-1 0 0,0 0 0,-5 4 0,4-3 0,-10 6 0,10-1 0,-10-1 0,10 3 0,-4-2 0,5-1 0,6 4 0,-4-8 0,11 8 0,-5-3 0,0 0 0,-2 3 0,-5-4 0,-1 1 0,-5 2 0,4-3 0,-10 0 0,-1-1 0,-2 0 0,-3-3 0,5 7 0,-5-7 0,3 7 0,-3-7 0,20 11 0,-6-10 0,8 10 0,-6-7 0,-4 5 0,0-5 0,4 4 0,-10-8 0,4 7 0,-6-7 0,1 3 0,0 0 0,0-3 0,-1 3 0,1-4 0,-5 3 0,4-2 0,-5 3 0,1-4 0,4 4 0,-4-3 0,10 3 0,-4-4 0,10 0 0,2 0 0,-5 0 0,16 0 0,-16 4 0,10-3 0,-5 4 0,-1-1 0,-5-3 0,4 3 0,-10-4 0,4 0 0,-10 0 0,-2 0 0,-4 0 0,-1 0 0,1 0 0,-5 0 0,4 0 0,-4 0 0,10 0 0,-5 0 0,5 0 0,-5 0 0,4 0 0,-3 0 0,-1 0 0,-5 0 0,-6 0 0,1 0 0,2 3 0,-3-2 0,2 2 0,0-3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00:38.55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11 16383,'77'0'0,"18"0"0,-52 0 0,30 0 0,-22 0 0,11 0 0,0 0 0,1 0 0,-7 0 0,-2 0 0,-5-5 0,5 4 0,-9-3 0,14 4 0,-15 0 0,11 0 0,-7 0 0,7 0 0,-6 0 0,12 0 0,-11 0 0,5 0 0,-7 0 0,-5 0 0,-2 0 0,-10 0 0,-2 0 0,-4 0 0,-5 0 0,4 0 0,-8 0 0,0 0 0,4 0 0,-10 0 0,10 0 0,-2 0 0,-1 0 0,1 0 0,0 0 0,-5 0 0,6 0 0,0 0 0,2 0 0,3 0 0,6 0 0,1 0 0,4 0 0,1 0 0,0 0 0,5 0 0,-4 0 0,5 0 0,-7 0 0,1 0 0,-5 0 0,-2 4 0,-4 0 0,-5 1 0,4 2 0,-4-6 0,0 3 0,4-1 0,-8-2 0,8 3 0,-8-4 0,7 3 0,-2 2 0,3 0 0,1 2 0,4-6 0,-3 6 0,4-6 0,-1 7 0,-3-4 0,4 1 0,-10 2 0,4-2 0,-8-1 0,3-1 0,-4 1 0,0-3 0,3 5 0,0-5 0,1 2 0,-5-3 0,3 0 0,-2 0 0,3 0 0,-2 0 0,0 0 0,-3 0 0,5 0 0,-4 0 0,4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00:43.7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16383,'74'0'0,"3"0"0,-19 0 0,13 0 0,7 0 0,15 0 0,-11 0 0,-31 0 0,-1 0 0,30 0 0,13 0 0,-13 0 0,5 0 0,-7 0 0,7 0 0,-5 0 0,5 0 0,-20 0 0,34 0 0,-35 0 0,-13 0 0,-1 0 0,8 0 0,9 0 0,-4 0 0,-5 0 0,3 0 0,-19 0 0,5 5 0,-10 0 0,5 0 0,-7-1 0,1-4 0,-5 0 0,3 0 0,-3 0 0,0 0 0,4 0 0,-10 0 0,5 0 0,-5 0 0,-1 0 0,-4 0 0,4 0 0,1 0 0,1 0 0,3 0 0,1 0 0,1 0 0,0 0 0,3 0 0,2 0 0,2 0 0,3 0 0,-5-4 0,-6 3 0,0-3 0,-10 4 0,0 0 0,-9 0 0,5 0 0,-2 0 0,3 0 0,2 0 0,-5 0 0,7 0 0,-6 0 0,3 0 0,-3 0 0,2 0 0,-3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00:56.06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80 16383,'83'0'0,"-9"0"0,1 0 0,-11 0 0,12 0 0,19 0 0,-34 0 0,7 0 0,-3 0 0,7 0 0,-5 0 0,9 0 0,1 0 0,-4 0 0,6 0 0,-5 0 0,3 0 0,0 0 0,-13 1 0,3-1 0,4-1 0,16-1 0,5-1 0,-6 0 0,3 2 0,0 0 0,-1-4 0,5-1 0,-6 1 0,-4 4 0,-1 0 0,-16-3 0,2-1 0,0 0 0,27 1 0,-2 0 0,-13 0 0,-2 0 0,4-3 0,-2 1 0,-12 5 0,0 1 0,8-4 0,0 1 0,-10 3 0,2 0 0,0 0 0,5 0 0,-3 0 0,9-1 0,1 2 0,-10 4 0,4 1 0,-5 2 0,5 2 0,-3 3 0,5 6 0,0 3 0,-7-1 0,-3-2 0,-13-5 0,-1 0 0,2 3 0,-3 0 0,16 1 0,5 5 0,-17-9 0,-8-4 0,-22-5 0,10-1 0,-1-4 0,22-5 0,15-1 0,14-5 0,-31 5 0,6-1 0,31-4 0,3 0 0,-20 6 0,2 0 0,-5-3 0,5-1 0,-5 3 0,4 5 0,-2 1 0,10-4 0,1 1 0,0 3 0,-4 0 0,-23 0 0,0 0 0,22 0 0,-4 0 0,-6 0 0,-6 0 0,1 0 0,2 0 0,13 0 0,13 6 0,-36-1 0,26 2 0,-17 2 0,-11-8 0,42 4 0,-33-5 0,31 0 0,-35 0 0,14 0 0,-14 0 0,12 0 0,-1 0 0,-8 0 0,0 0 0,-5 0 0,-3 0 0,-6 0 0,1 0 0,5 0 0,9 0 0,-10 0 0,13 0 0,-16 0 0,13 0 0,-7 0 0,4 0 0,-4 0 0,0 0 0,-1 0 0,-1 0 0,-10 0 0,3 0 0,-11 0 0,-5 0 0,-2 0 0,-4 0 0,-1 0 0,1 0 0,5 0 0,-5 0 0,10 4 0,-9 1 0,8 4 0,-3-1 0,0-3 0,-2 3 0,-4-7 0,-1 3 0,-3-1 0,-2-2 0,-4 2 0,4-3 0,2 0 0,3 0 0,1 4 0,-1-3 0,6 6 0,-4-6 0,3 7 0,-8-4 0,-2 1 0,-4 1 0,-1-2 0,0 3 0,-65-1 0,43-2 0,-50-2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2T20:01:17.52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0 162 16383,'55'0'0,"-5"0"0,5 0 0,4 0 0,12 0 0,-8 0 0,-3 0 0,-4 0 0,6 0 0,-11 0 0,2 0 0,-16 0 0,4 0 0,-5 0 0,-1 0 0,1 0 0,6 0 0,-5 0 0,10 0 0,-10 0 0,10 0 0,-10 4 0,4-3 0,-5 3 0,-1-4 0,-4 4 0,-1-3 0,-6 2 0,1-3 0,-5 0 0,0 0 0,-1 4 0,-3-3 0,7 6 0,-2-2 0,8-1 0,-3 3 0,14-1 0,-8 2 0,15 2 0,-10-1 0,4 0 0,-10 0 0,3 0 0,-8-1 0,4-3 0,-10 2 0,4-7 0,-4 4 0,5-1 0,-1-2 0,6 3 0,0 0 0,1-3 0,4 3 0,-5-4 0,1 0 0,4 0 0,-9 0 0,3 0 0,-9 3 0,4-2 0,-8 6 0,8-6 0,-8 5 0,3-5 0,0 6 0,-3-6 0,3 3 0,-4-4 0,0 0 0,5 0 0,-4 0 0,7 0 0,-3 0 0,5 0 0,0 0 0,-1 0 0,6 0 0,-4 0 0,8 0 0,-3 0 0,0 0 0,3 0 0,-8 0 0,4 0 0,-6 0 0,6 0 0,-4 0 0,8 0 0,3 0 0,12 0 0,0 0 0,6-5 0,-7 4 0,7-8 0,1 8 0,0-8 0,-1 8 0,-13-7 0,0 7 0,-7-3 0,-4 4 0,-1 0 0,-6 0 0,6 0 0,1 0 0,4 0 0,1 0 0,0-4 0,0-1 0,5 0 0,-4-3 0,4 3 0,-5-4 0,0 0 0,-1 0 0,7 0 0,-5 4 0,4-3 0,0-2 0,2 0 0,0-4 0,4 5 0,-10 0 0,4-1 0,-5 2 0,0-1 0,-6 0 0,0 4 0,-5 1 0,-1 1 0,6 2 0,6-3 0,-8 4 0,11 0 0,-12 0 0,8 0 0,1 0 0,0 0 0,0 0 0,-6 0 0,0 4 0,-6-3 0,-3 2 0,-2 1 0,-4-3 0,0 2 0,0-3 0,7 0 0,-6 0 0,10 0 0,-6 0 0,5 0 0,5 0 0,-5 0 0,5 0 0,0 0 0,-5 0 0,5 0 0,-5 0 0,-1-4 0,-3 3 0,2-6 0,-3 2 0,1-2 0,2 2 0,-2-2 0,-1 3 0,4-1 0,-8-1 0,7 5 0,-7-6 0,3 3 0,-1 0 0,-2-3 0,2 6 0,-3-2 0,0 0 0,3 2 0,-3-2 0,2 3 0,-3-3 0,2 2 0,-2-2 0,3 3 0,2 0 0,-3 0 0,7 0 0,-6 0 0,6-4 0,-7 3 0,8-2 0,-8-1 0,-1 4 0,2-7 0,-5 7 0,6-7 0,-1 7 0,-3-3 0,3 3 0,-1 0 0,-2 0 0,3 0 0,-2 0 0,0 0 0,6 0 0,-4 0 0,5 0 0,-5 0 0,-1 0 0,5 0 0,-9-3 0,5 2 0,-3-5 0,1 5 0,4-2 0,-5 3 0,2 0 0,0 0 0,-2 0 0,6 0 0,-2 0 0,-3 0 0,2 0 0,-4 3 0,3-2 0,0 2 0,0-3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23.08.2021</a:t>
            </a:r>
            <a:endParaRPr lang="da-DK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a-DK"/>
              <a:t>23.08.2021</a:t>
            </a:r>
            <a:endParaRPr lang="da-DK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a-DK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 noProof="0" dirty="0"/>
              <a:t>Click to edit Master subtitle style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da-DK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  <a:p>
            <a:endParaRPr lang="da-DK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da-DK"/>
              <a:t>Click to add title one line</a:t>
            </a:r>
            <a:endParaRPr lang="da-DK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a-DK"/>
              <a:t>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  <a:p>
            <a:pPr lvl="5"/>
            <a:endParaRPr lang="da-DK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Click the placeholder and paste image via Skyfish icon</a:t>
            </a:r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a-DK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endParaRPr lang="da-DK" dirty="0"/>
          </a:p>
        </p:txBody>
      </p:sp>
      <p:sp>
        <p:nvSpPr>
          <p:cNvPr id="113676" name="text" descr="{&quot;templafy&quot;:{&quot;id&quot;:&quot;4ffcb4a6-9ad4-4f71-a114-950553658a21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da-DK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530895af-5e08-405b-af06-ff4f9db9d1fc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23. august 2021</a:t>
            </a:r>
          </a:p>
        </p:txBody>
      </p:sp>
      <p:sp>
        <p:nvSpPr>
          <p:cNvPr id="7" name="text" descr="{&quot;templafy&quot;:{&quot;id&quot;:&quot;8e8191b7-b034-4bbc-bb97-4258dbc872ae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da-DK" sz="700" dirty="0">
                <a:solidFill>
                  <a:schemeClr val="bg1"/>
                </a:solidFill>
                <a:latin typeface="+mn-lt"/>
              </a:rPr>
              <a:t>Dynamic detection of vulnerability exploitation in Windows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4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customXml" Target="../ink/ink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12.xml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27445-9BE4-694A-B03D-DA9E9D45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23.08.2021</a:t>
            </a:r>
            <a:endParaRPr lang="da-DK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0F48-B68E-E342-8B97-BEA8283A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F829F-AA1D-084C-9BE4-5A403F6CA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762608" cy="4545578"/>
          </a:xfrm>
        </p:spPr>
        <p:txBody>
          <a:bodyPr/>
          <a:lstStyle/>
          <a:p>
            <a:r>
              <a:rPr lang="en-US" sz="2000" dirty="0"/>
              <a:t>Also known as API hooking, method hooking, binary hooking</a:t>
            </a:r>
          </a:p>
          <a:p>
            <a:r>
              <a:rPr lang="en-US" sz="2000" dirty="0"/>
              <a:t>Used to intercept or redirect function calls</a:t>
            </a:r>
          </a:p>
          <a:p>
            <a:r>
              <a:rPr lang="en-US" sz="2000" dirty="0"/>
              <a:t>Simply in theory – hard in practice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Requires knowledge of assembly</a:t>
            </a:r>
          </a:p>
          <a:p>
            <a:r>
              <a:rPr lang="en-US" sz="2000" dirty="0"/>
              <a:t>We simply redirect execution using the PUSH and RET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C28EE-69E8-7341-BB22-1D7B2B38D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10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384D-AD60-F44D-96B9-B19EAEAD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34" y="1268760"/>
            <a:ext cx="4127392" cy="3104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27570-B4D6-4048-9CEC-DF441E53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08" y="4797152"/>
            <a:ext cx="5375126" cy="11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EA91-6869-324D-9919-874F455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hooking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263D-A416-9240-959B-99E47D77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5472534" cy="4545578"/>
          </a:xfrm>
        </p:spPr>
        <p:txBody>
          <a:bodyPr/>
          <a:lstStyle/>
          <a:p>
            <a:r>
              <a:rPr lang="en-US" sz="2000" dirty="0"/>
              <a:t>Very complex</a:t>
            </a:r>
          </a:p>
          <a:p>
            <a:r>
              <a:rPr lang="en-US" sz="2000" dirty="0"/>
              <a:t>Error-prone</a:t>
            </a:r>
          </a:p>
          <a:p>
            <a:pPr lvl="1"/>
            <a:r>
              <a:rPr lang="en-US" sz="2000" dirty="0"/>
              <a:t>Error in kernel space will lead to </a:t>
            </a:r>
            <a:r>
              <a:rPr lang="en-US" sz="2000" dirty="0" err="1"/>
              <a:t>BSoD</a:t>
            </a:r>
            <a:endParaRPr lang="en-US" sz="2000" dirty="0"/>
          </a:p>
          <a:p>
            <a:r>
              <a:rPr lang="en-US" sz="2000" dirty="0"/>
              <a:t>Windows security features makes function hooking in the kernel difficult</a:t>
            </a:r>
          </a:p>
          <a:p>
            <a:pPr lvl="1"/>
            <a:r>
              <a:rPr lang="en-US" sz="2000" dirty="0"/>
              <a:t>Data Execution Prevention (DEP)</a:t>
            </a:r>
          </a:p>
          <a:p>
            <a:pPr lvl="1"/>
            <a:r>
              <a:rPr lang="en-US" sz="2000" dirty="0"/>
              <a:t>Hypervisor-protected code integrity (HVCI)</a:t>
            </a:r>
          </a:p>
          <a:p>
            <a:pPr lvl="1"/>
            <a:r>
              <a:rPr lang="en-US" sz="2000" dirty="0"/>
              <a:t>Control Flow Guard (CFG)</a:t>
            </a:r>
          </a:p>
          <a:p>
            <a:endParaRPr lang="en-US" sz="2000" dirty="0"/>
          </a:p>
          <a:p>
            <a:r>
              <a:rPr lang="en-US" sz="2000" dirty="0"/>
              <a:t>Simple example - Would only work once</a:t>
            </a:r>
          </a:p>
          <a:p>
            <a:r>
              <a:rPr lang="en-US" sz="2000" dirty="0"/>
              <a:t>Hooking in production should be resilient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67785-D4D2-2A42-AF1E-FAA221DC4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11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64228-68F8-1249-ABFF-581725B3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39" y="1196752"/>
            <a:ext cx="4153711" cy="51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CD4-F38B-9540-9B5A-AF5F5E69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Vulnerability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DB52-8A53-B045-94D3-9EB31D414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Vulnerability analysis of CVE-2021-24086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0100-2B45-6140-8F89-AFB5377B4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4254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3D97-BAAA-0244-B3B5-0CC06718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How to analyze a vulnerability in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A74E-E6E1-1A4D-ADC3-183078988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Public information</a:t>
            </a:r>
          </a:p>
          <a:p>
            <a:pPr lvl="1"/>
            <a:r>
              <a:rPr lang="en-US" sz="2000" dirty="0"/>
              <a:t>Vulnerability lies within the handling of fragmented packets in IPv6</a:t>
            </a:r>
          </a:p>
          <a:p>
            <a:pPr lvl="1"/>
            <a:r>
              <a:rPr lang="en-US" sz="2000" dirty="0" err="1"/>
              <a:t>tcpip.sys</a:t>
            </a:r>
            <a:r>
              <a:rPr lang="en-US" sz="2000" dirty="0"/>
              <a:t> driver handles IPv6 fragmentation</a:t>
            </a:r>
          </a:p>
          <a:p>
            <a:pPr lvl="1"/>
            <a:r>
              <a:rPr lang="en-US" sz="2000" dirty="0"/>
              <a:t>Root cause is a NULL pointer dereference in </a:t>
            </a:r>
            <a:r>
              <a:rPr lang="en-US" sz="2000" i="1" dirty="0"/>
              <a:t>Ipv6pReassembleDatagram</a:t>
            </a:r>
          </a:p>
          <a:p>
            <a:pPr lvl="1"/>
            <a:r>
              <a:rPr lang="en-US" sz="2000" dirty="0"/>
              <a:t>The reassembled packet should contain around 0xFFFF (65535) bytes of extension headers</a:t>
            </a:r>
          </a:p>
          <a:p>
            <a:r>
              <a:rPr lang="en-US" sz="2000" dirty="0"/>
              <a:t>Public symbols</a:t>
            </a:r>
          </a:p>
          <a:p>
            <a:r>
              <a:rPr lang="en-US" sz="2000" dirty="0"/>
              <a:t>Binary diffing</a:t>
            </a:r>
          </a:p>
          <a:p>
            <a:pPr lvl="1"/>
            <a:r>
              <a:rPr lang="en-US" sz="2000" dirty="0"/>
              <a:t>Compare two versions of the same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D3639-9DF1-714B-82FC-8682410488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454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960D-90C6-4D4B-BE3D-D93B40CF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Analyzing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F283-4EC0-2848-992A-48C0E7EF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Changes to</a:t>
            </a:r>
          </a:p>
          <a:p>
            <a:pPr lvl="1"/>
            <a:r>
              <a:rPr lang="en-US" sz="2000" dirty="0"/>
              <a:t>Ipv6pReceiveFragment</a:t>
            </a:r>
            <a:endParaRPr lang="en-US" sz="2000" b="1" dirty="0"/>
          </a:p>
          <a:p>
            <a:pPr lvl="1"/>
            <a:r>
              <a:rPr lang="en-US" sz="2000" b="1" dirty="0"/>
              <a:t>Ipv6pReassembleDatagram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D9C0D-2A5E-2B47-B9A1-945271903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091FA-0274-DB4E-8403-7C2CCCAAE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31" y="3467183"/>
            <a:ext cx="8528163" cy="177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B589-90DD-5F40-B91F-4532F4E4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Analyzing changes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B562BAE-F6D3-914F-BD4E-6CC469435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82" y="1371385"/>
            <a:ext cx="7632848" cy="50604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0C700-3DF9-2948-B8AD-E2EBB6140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F4BCB-9F18-8944-ADE4-2148726A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36" y="2348880"/>
            <a:ext cx="6116340" cy="26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5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04A0-A878-0146-9F59-F3B50A5C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IPv6 fragmentation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4B9-E52B-FB4B-9CED-187C0FB6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Packets can be fragmented if </a:t>
            </a:r>
            <a:r>
              <a:rPr lang="en-US" sz="2000" i="1" dirty="0" err="1"/>
              <a:t>packetSize</a:t>
            </a:r>
            <a:r>
              <a:rPr lang="en-US" sz="2000" i="1" dirty="0"/>
              <a:t> &gt; Maximum Transmission Unit (MTU)</a:t>
            </a:r>
          </a:p>
          <a:p>
            <a:pPr lvl="1"/>
            <a:r>
              <a:rPr lang="en-US" sz="2000" dirty="0"/>
              <a:t>MTU is 1500 on most desktop computers running Windows</a:t>
            </a:r>
          </a:p>
          <a:p>
            <a:r>
              <a:rPr lang="en-US" sz="2000" dirty="0"/>
              <a:t>Each fragment must be decorated with an IPv6 fragment header</a:t>
            </a:r>
          </a:p>
          <a:p>
            <a:r>
              <a:rPr lang="en-US" sz="2000" dirty="0"/>
              <a:t>IPv6 has several headers</a:t>
            </a:r>
          </a:p>
          <a:p>
            <a:pPr lvl="1"/>
            <a:r>
              <a:rPr lang="en-US" sz="2000" dirty="0"/>
              <a:t>Hop-by-hop options</a:t>
            </a:r>
          </a:p>
          <a:p>
            <a:pPr lvl="1"/>
            <a:r>
              <a:rPr lang="en-US" sz="2000" b="1" dirty="0"/>
              <a:t>Fragment</a:t>
            </a:r>
          </a:p>
          <a:p>
            <a:pPr lvl="1"/>
            <a:r>
              <a:rPr lang="en-US" sz="2000" b="1" dirty="0"/>
              <a:t>Destination options</a:t>
            </a:r>
          </a:p>
          <a:p>
            <a:pPr lvl="1"/>
            <a:r>
              <a:rPr lang="en-US" sz="2000" dirty="0"/>
              <a:t>Routing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Encapsulating Security 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D9F0A-5D90-0A47-BF79-78F38DAE49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163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B63-3F36-5F49-8FAF-AB682F0B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IPv6 extension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E99-4504-844B-A8C9-07490D08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23A58-FC24-004F-A85B-7B6A5A8881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17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886D0-D476-6747-83B2-8B2F891F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0"/>
            <a:ext cx="6039580" cy="4545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5FB01-F59A-2F43-853C-080DC0C7A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"/>
          <a:stretch/>
        </p:blipFill>
        <p:spPr>
          <a:xfrm>
            <a:off x="5951190" y="1706400"/>
            <a:ext cx="5771560" cy="3480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57D03A-0DF0-9043-BCDD-1EF762C36F93}"/>
                  </a:ext>
                </a:extLst>
              </p14:cNvPr>
              <p14:cNvContentPartPr/>
              <p14:nvPr/>
            </p14:nvContentPartPr>
            <p14:xfrm>
              <a:off x="6040210" y="4783431"/>
              <a:ext cx="936000" cy="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57D03A-0DF0-9043-BCDD-1EF762C36F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6570" y="4675431"/>
                <a:ext cx="10436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ED3FEF-96F6-6949-8BD3-E75580B887C1}"/>
                  </a:ext>
                </a:extLst>
              </p14:cNvPr>
              <p14:cNvContentPartPr/>
              <p14:nvPr/>
            </p14:nvContentPartPr>
            <p14:xfrm>
              <a:off x="214690" y="5837871"/>
              <a:ext cx="449280" cy="2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ED3FEF-96F6-6949-8BD3-E75580B887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690" y="5730231"/>
                <a:ext cx="556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5F05AC-3757-BE43-A430-BF9F64476952}"/>
                  </a:ext>
                </a:extLst>
              </p14:cNvPr>
              <p14:cNvContentPartPr/>
              <p14:nvPr/>
            </p14:nvContentPartPr>
            <p14:xfrm>
              <a:off x="217210" y="5457351"/>
              <a:ext cx="847440" cy="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5F05AC-3757-BE43-A430-BF9F644769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210" y="5349711"/>
                <a:ext cx="955080" cy="2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93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F0DD-0D4B-484D-A347-6FD67182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Fragmentation and reassembly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AAEFF-D395-F940-A700-E11E0C683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256" y="1700808"/>
            <a:ext cx="7073900" cy="396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D5AAD-2B1B-A34B-9B26-632E58B66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4745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24A2-96F7-5249-85F9-FE525A48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5B27-927B-564E-B735-38B1E488C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What we know</a:t>
            </a:r>
          </a:p>
          <a:p>
            <a:pPr lvl="1"/>
            <a:r>
              <a:rPr lang="en-US" sz="2000" dirty="0"/>
              <a:t>The packet should contain around 0xFFFF bytes of extension headers</a:t>
            </a:r>
          </a:p>
          <a:p>
            <a:pPr lvl="1"/>
            <a:r>
              <a:rPr lang="en-US" sz="2000" dirty="0"/>
              <a:t>Extension headers can be present in both unfragmentable and fragmentable part of the packet</a:t>
            </a:r>
          </a:p>
          <a:p>
            <a:pPr lvl="1"/>
            <a:r>
              <a:rPr lang="en-US" sz="2000" dirty="0"/>
              <a:t>The Destination Options header is a good candidate for adding arbitrary data</a:t>
            </a:r>
          </a:p>
          <a:p>
            <a:pPr lvl="1"/>
            <a:r>
              <a:rPr lang="en-US" sz="2000" dirty="0"/>
              <a:t>The Fragment extension header can be used to create a trigger packet</a:t>
            </a:r>
          </a:p>
          <a:p>
            <a:pPr lvl="1"/>
            <a:endParaRPr lang="en-US" sz="2000" dirty="0"/>
          </a:p>
          <a:p>
            <a:r>
              <a:rPr lang="en-US" sz="2000" dirty="0"/>
              <a:t>Next step – Constructing a </a:t>
            </a:r>
            <a:r>
              <a:rPr lang="en-US" sz="2000" dirty="0" err="1"/>
              <a:t>PoC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5386-F3DE-7B41-84B2-4E3184700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848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6000" dirty="0"/>
              <a:t>Dynamic </a:t>
            </a:r>
            <a:r>
              <a:rPr lang="da-DK" sz="6000" dirty="0" err="1"/>
              <a:t>Detection</a:t>
            </a:r>
            <a:r>
              <a:rPr lang="da-DK" sz="6000" dirty="0"/>
              <a:t> of </a:t>
            </a:r>
            <a:r>
              <a:rPr lang="da-DK" sz="6000" dirty="0" err="1"/>
              <a:t>Vulnerability</a:t>
            </a:r>
            <a:r>
              <a:rPr lang="da-DK" sz="6000" dirty="0"/>
              <a:t> </a:t>
            </a:r>
            <a:r>
              <a:rPr lang="da-DK" sz="6000" dirty="0" err="1"/>
              <a:t>Exploitation</a:t>
            </a:r>
            <a:r>
              <a:rPr lang="da-DK" sz="6000" dirty="0"/>
              <a:t> in Windows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Dynamisk </a:t>
            </a:r>
            <a:r>
              <a:rPr lang="da-DK" dirty="0" err="1"/>
              <a:t>detektion</a:t>
            </a:r>
            <a:r>
              <a:rPr lang="da-DK" dirty="0"/>
              <a:t> af udnyttelse af sårbarheder i Windows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da-DK" smtClean="0"/>
              <a:pPr/>
              <a:t>2</a:t>
            </a:fld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38B2-3233-634A-B2BB-C13ADBEE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C8815-1428-DD4E-A68E-5CB723EE6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6696670" cy="4545578"/>
          </a:xfrm>
        </p:spPr>
        <p:txBody>
          <a:bodyPr/>
          <a:lstStyle/>
          <a:p>
            <a:r>
              <a:rPr lang="en-US" sz="2000" dirty="0"/>
              <a:t>Ipv6pReceiveFragment </a:t>
            </a:r>
            <a:r>
              <a:rPr lang="en-US" sz="2000" dirty="0">
                <a:sym typeface="Wingdings" pitchFamily="2" charset="2"/>
              </a:rPr>
              <a:t> Ipv6pReassembleDatagram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BAEE2-7529-CF4B-A1E1-0D2332C5A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20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9478-C603-1048-AB87-9A785272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2407909"/>
            <a:ext cx="6755037" cy="2743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98A723-F246-504B-A6A3-1E48939136A0}"/>
                  </a:ext>
                </a:extLst>
              </p14:cNvPr>
              <p14:cNvContentPartPr/>
              <p14:nvPr/>
            </p14:nvContentPartPr>
            <p14:xfrm>
              <a:off x="3646935" y="3823189"/>
              <a:ext cx="5821560" cy="11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98A723-F246-504B-A6A3-1E4893913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3295" y="3715189"/>
                <a:ext cx="5929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3C46FA-0B99-7E4A-AE1F-B427F3672080}"/>
                  </a:ext>
                </a:extLst>
              </p14:cNvPr>
              <p14:cNvContentPartPr/>
              <p14:nvPr/>
            </p14:nvContentPartPr>
            <p14:xfrm>
              <a:off x="4057695" y="3945949"/>
              <a:ext cx="4021920" cy="10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3C46FA-0B99-7E4A-AE1F-B427F36720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4055" y="3838309"/>
                <a:ext cx="4129560" cy="3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15D6-EA9F-674D-9803-0C8B2577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9E19-F3AC-F74C-9B86-0993B71F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Calculation of different </a:t>
            </a:r>
            <a:r>
              <a:rPr lang="en-US" dirty="0" err="1"/>
              <a:t>lenghts</a:t>
            </a:r>
            <a:endParaRPr lang="en-US" dirty="0"/>
          </a:p>
          <a:p>
            <a:pPr lvl="1"/>
            <a:r>
              <a:rPr lang="en-US" dirty="0"/>
              <a:t>length (</a:t>
            </a:r>
            <a:r>
              <a:rPr lang="en-US" dirty="0" err="1"/>
              <a:t>PacketSize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Used for check</a:t>
            </a:r>
            <a:endParaRPr lang="en-US" dirty="0"/>
          </a:p>
          <a:p>
            <a:pPr lvl="1"/>
            <a:r>
              <a:rPr lang="en-US" dirty="0" err="1"/>
              <a:t>BytesNeeded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Used later for a memory allocation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9139C-EB8F-1D47-BB58-FD38DB157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21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1F880-6AD9-6246-BFF3-3440DA79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22" y="2647146"/>
            <a:ext cx="6659984" cy="31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C9C9-8388-9C46-9661-64CC1D7A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DE9F-CEE0-BE45-8856-11DB45EF8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3024262" cy="454557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i="1" dirty="0" err="1"/>
              <a:t>NetBufferList</a:t>
            </a:r>
            <a:r>
              <a:rPr lang="en-US" sz="2000" dirty="0"/>
              <a:t> is retrieved and checked for validity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first </a:t>
            </a:r>
            <a:r>
              <a:rPr lang="en-US" sz="2000" i="1" dirty="0" err="1"/>
              <a:t>NetBuffer</a:t>
            </a:r>
            <a:r>
              <a:rPr lang="en-US" sz="2000" dirty="0"/>
              <a:t> is retrieved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 err="1"/>
              <a:t>NdisGetDataBuffe</a:t>
            </a:r>
            <a:r>
              <a:rPr lang="en-US" sz="2000" dirty="0" err="1"/>
              <a:t>r</a:t>
            </a:r>
            <a:r>
              <a:rPr lang="en-US" sz="2000" dirty="0"/>
              <a:t> is used to retrieve a buffer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What happens when </a:t>
            </a:r>
            <a:r>
              <a:rPr lang="en-US" sz="2400" i="1" dirty="0" err="1">
                <a:solidFill>
                  <a:srgbClr val="FF0000"/>
                </a:solidFill>
              </a:rPr>
              <a:t>NdisGetDataBuffer</a:t>
            </a:r>
            <a:r>
              <a:rPr lang="en-US" sz="2400" dirty="0">
                <a:solidFill>
                  <a:srgbClr val="FF0000"/>
                </a:solidFill>
              </a:rPr>
              <a:t> returns </a:t>
            </a:r>
            <a:r>
              <a:rPr lang="en-US" sz="2400" i="1" dirty="0">
                <a:solidFill>
                  <a:srgbClr val="FF0000"/>
                </a:solidFill>
              </a:rPr>
              <a:t>NULL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205CA-85AA-B143-A777-BF54779E3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22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B6AC-1E28-9E4B-B8E4-D6118C30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069" y="1621371"/>
            <a:ext cx="6657347" cy="4790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19F65F-45F9-174B-94E2-3F58DAD8E555}"/>
                  </a:ext>
                </a:extLst>
              </p14:cNvPr>
              <p14:cNvContentPartPr/>
              <p14:nvPr/>
            </p14:nvContentPartPr>
            <p14:xfrm>
              <a:off x="5342530" y="1748631"/>
              <a:ext cx="1073160" cy="41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19F65F-45F9-174B-94E2-3F58DAD8E5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530" y="1640991"/>
                <a:ext cx="1180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261D71-2B40-D140-9B59-67A823C608F7}"/>
                  </a:ext>
                </a:extLst>
              </p14:cNvPr>
              <p14:cNvContentPartPr/>
              <p14:nvPr/>
            </p14:nvContentPartPr>
            <p14:xfrm>
              <a:off x="5761930" y="2333631"/>
              <a:ext cx="1134000" cy="7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261D71-2B40-D140-9B59-67A823C608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930" y="2225631"/>
                <a:ext cx="1241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4C2066-8729-4948-8F82-318BD518A2A0}"/>
                  </a:ext>
                </a:extLst>
              </p14:cNvPr>
              <p14:cNvContentPartPr/>
              <p14:nvPr/>
            </p14:nvContentPartPr>
            <p14:xfrm>
              <a:off x="5341090" y="3494631"/>
              <a:ext cx="3567600" cy="110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4C2066-8729-4948-8F82-318BD518A2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7090" y="3386631"/>
                <a:ext cx="36752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2A4D97-AE18-2445-B5C8-D49983B15522}"/>
                  </a:ext>
                </a:extLst>
              </p14:cNvPr>
              <p14:cNvContentPartPr/>
              <p14:nvPr/>
            </p14:nvContentPartPr>
            <p14:xfrm>
              <a:off x="8578930" y="3684711"/>
              <a:ext cx="2342160" cy="122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2A4D97-AE18-2445-B5C8-D49983B155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4930" y="3576711"/>
                <a:ext cx="24498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D5B7197-B0A9-0A43-87F7-52867EE5B981}"/>
                  </a:ext>
                </a:extLst>
              </p14:cNvPr>
              <p14:cNvContentPartPr/>
              <p14:nvPr/>
            </p14:nvContentPartPr>
            <p14:xfrm>
              <a:off x="8521330" y="6035151"/>
              <a:ext cx="882360" cy="28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D5B7197-B0A9-0A43-87F7-52867EE5B9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7330" y="5927151"/>
                <a:ext cx="990000" cy="2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7B4B-37DC-1949-BA66-54DA15EA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Triggering the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4DD5-E873-154C-9D49-D97C36DD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Create a fragmented packet where the unfragmentable part is around 0xFFFF bytes</a:t>
            </a:r>
          </a:p>
          <a:p>
            <a:pPr lvl="1"/>
            <a:r>
              <a:rPr lang="en-US" sz="2000" b="1" dirty="0"/>
              <a:t>Should</a:t>
            </a:r>
            <a:r>
              <a:rPr lang="en-US" sz="2000" dirty="0"/>
              <a:t> be impossible</a:t>
            </a:r>
          </a:p>
          <a:p>
            <a:endParaRPr lang="en-US" sz="2000" dirty="0"/>
          </a:p>
          <a:p>
            <a:r>
              <a:rPr lang="en-US" sz="2000" b="1" dirty="0"/>
              <a:t>Nested fragments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F0E0C-71A5-D841-B43E-3A4043D21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23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30A41-11D1-B64E-BB9F-5A67E833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13" y="2488849"/>
            <a:ext cx="6070205" cy="29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3EBF-4A65-C545-B649-0995C693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Triggering the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0905-2D54-5845-B6E1-668876632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Construct a fragmented packet, </a:t>
            </a:r>
            <a:r>
              <a:rPr lang="en-US" sz="2000" i="1" dirty="0"/>
              <a:t>packet</a:t>
            </a:r>
            <a:r>
              <a:rPr lang="en-US" sz="2000" i="1" baseline="-25000" dirty="0"/>
              <a:t>1</a:t>
            </a:r>
            <a:r>
              <a:rPr lang="en-US" sz="2000" dirty="0"/>
              <a:t>, with around 0xFFFF bytes of Destination Option header data</a:t>
            </a:r>
          </a:p>
          <a:p>
            <a:r>
              <a:rPr lang="en-US" sz="2000" dirty="0"/>
              <a:t>Construct another packet, </a:t>
            </a:r>
            <a:r>
              <a:rPr lang="en-US" sz="2000" i="1" dirty="0"/>
              <a:t>packet</a:t>
            </a:r>
            <a:r>
              <a:rPr lang="en-US" sz="2000" i="1" baseline="-25000" dirty="0"/>
              <a:t>2</a:t>
            </a:r>
            <a:r>
              <a:rPr lang="en-US" sz="2000" dirty="0"/>
              <a:t>, with one fragment header, with a different fragment header id</a:t>
            </a:r>
          </a:p>
          <a:p>
            <a:r>
              <a:rPr lang="en-US" sz="2000" dirty="0"/>
              <a:t>Add a fragment header to the last fragment of </a:t>
            </a:r>
            <a:r>
              <a:rPr lang="en-US" sz="2000" i="1" dirty="0"/>
              <a:t>packet</a:t>
            </a:r>
            <a:r>
              <a:rPr lang="en-US" sz="2000" i="1" baseline="-25000" dirty="0"/>
              <a:t>1 </a:t>
            </a:r>
            <a:r>
              <a:rPr lang="en-US" sz="2000" dirty="0"/>
              <a:t>pointing to </a:t>
            </a:r>
            <a:r>
              <a:rPr lang="en-US" sz="2000" i="1" dirty="0"/>
              <a:t>packet</a:t>
            </a:r>
            <a:r>
              <a:rPr lang="en-US" sz="2000" i="1" baseline="-25000" dirty="0"/>
              <a:t>2</a:t>
            </a:r>
          </a:p>
          <a:p>
            <a:r>
              <a:rPr lang="en-US" sz="2000" dirty="0"/>
              <a:t>Send all fragments for </a:t>
            </a:r>
            <a:r>
              <a:rPr lang="en-US" sz="2000" i="1" dirty="0"/>
              <a:t>packet</a:t>
            </a:r>
            <a:r>
              <a:rPr lang="en-US" sz="2000" i="1" baseline="-25000" dirty="0"/>
              <a:t>1 </a:t>
            </a:r>
            <a:r>
              <a:rPr lang="en-US" sz="2000" dirty="0"/>
              <a:t>and </a:t>
            </a:r>
            <a:r>
              <a:rPr lang="en-US" sz="2000" i="1" dirty="0"/>
              <a:t>packet</a:t>
            </a:r>
            <a:r>
              <a:rPr lang="en-US" sz="2000" i="1" baseline="-25000" dirty="0"/>
              <a:t>2</a:t>
            </a:r>
            <a:r>
              <a:rPr lang="en-US" sz="2000" dirty="0"/>
              <a:t> to target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Video of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</a:rPr>
              <a:t>PoC</a:t>
            </a: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29E0-1A35-1043-8B8C-48110C10D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80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CF8-99BA-E442-98A4-4F5D9C7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CVE-2021-24086 – Proof of Concept</a:t>
            </a:r>
          </a:p>
        </p:txBody>
      </p:sp>
      <p:pic>
        <p:nvPicPr>
          <p:cNvPr id="7" name="poc" descr="poc">
            <a:hlinkClick r:id="" action="ppaction://media"/>
            <a:extLst>
              <a:ext uri="{FF2B5EF4-FFF2-40B4-BE49-F238E27FC236}">
                <a16:creationId xmlns:a16="http://schemas.microsoft.com/office/drawing/2014/main" id="{E05A392F-8343-9146-B8AC-D03DF28BA0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0562" y="1556792"/>
            <a:ext cx="5729288" cy="4545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E2175-3B9B-8F42-8B31-0888D91E6F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732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CD4-F38B-9540-9B5A-AF5F5E69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DB52-8A53-B045-94D3-9EB31D414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Detection of CVE-2021-24086 using ETW and Function hooking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0100-2B45-6140-8F89-AFB5377B4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478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4F4D-F95D-3741-9AC0-1315AF09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CVE-2021-24086 - ETW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8922-7BBA-A743-B609-99AD26932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727973" cy="1866616"/>
          </a:xfrm>
        </p:spPr>
        <p:txBody>
          <a:bodyPr/>
          <a:lstStyle/>
          <a:p>
            <a:r>
              <a:rPr lang="en-US" i="1" dirty="0" err="1"/>
              <a:t>tcpip.sys</a:t>
            </a:r>
            <a:r>
              <a:rPr lang="en-US" i="1" dirty="0"/>
              <a:t> </a:t>
            </a:r>
            <a:r>
              <a:rPr lang="en-US" dirty="0"/>
              <a:t>registers as a WPP provider</a:t>
            </a:r>
          </a:p>
          <a:p>
            <a:pPr lvl="1"/>
            <a:r>
              <a:rPr lang="en-US" dirty="0"/>
              <a:t>Uses </a:t>
            </a:r>
            <a:r>
              <a:rPr lang="en-US" i="1" dirty="0" err="1"/>
              <a:t>EtwWrite</a:t>
            </a:r>
            <a:r>
              <a:rPr lang="en-US" dirty="0"/>
              <a:t> and </a:t>
            </a:r>
            <a:r>
              <a:rPr lang="en-US" i="1" dirty="0" err="1"/>
              <a:t>EtwWriteTransfer</a:t>
            </a:r>
            <a:r>
              <a:rPr lang="en-US" dirty="0"/>
              <a:t> to write events</a:t>
            </a:r>
          </a:p>
          <a:p>
            <a:r>
              <a:rPr lang="en-US" dirty="0"/>
              <a:t>Cross-reference calls to ETW API functions from our crash </a:t>
            </a:r>
            <a:r>
              <a:rPr lang="en-US" dirty="0" err="1"/>
              <a:t>stacktrace</a:t>
            </a:r>
            <a:endParaRPr lang="en-US" dirty="0"/>
          </a:p>
          <a:p>
            <a:r>
              <a:rPr lang="en-US" dirty="0"/>
              <a:t>Most are due to error checking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41D19-BE3D-094C-8A1B-DAE5655D88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27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841DE-B28C-7C46-B7A1-5AC1DC37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73" y="1772816"/>
            <a:ext cx="5436277" cy="4013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E77F9-FFEF-254C-8BE6-926651CC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10" y="3779731"/>
            <a:ext cx="6435576" cy="24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B260-CA50-0648-9CFB-7D4B0183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CVE-2021-24086 - ETW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55D0-2920-574B-BECA-6B3823D5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839199" cy="4545578"/>
          </a:xfrm>
        </p:spPr>
        <p:txBody>
          <a:bodyPr/>
          <a:lstStyle/>
          <a:p>
            <a:r>
              <a:rPr lang="en-US" sz="2000" dirty="0"/>
              <a:t>Analyze the events</a:t>
            </a:r>
          </a:p>
          <a:p>
            <a:pPr lvl="1"/>
            <a:r>
              <a:rPr lang="en-US" sz="2000" dirty="0"/>
              <a:t>Where are they triggered</a:t>
            </a:r>
          </a:p>
          <a:p>
            <a:pPr lvl="1"/>
            <a:r>
              <a:rPr lang="en-US" sz="2000" dirty="0"/>
              <a:t>Why are they triggered</a:t>
            </a:r>
          </a:p>
          <a:p>
            <a:pPr lvl="1"/>
            <a:r>
              <a:rPr lang="en-US" sz="2000" dirty="0"/>
              <a:t>Can they be used to detect CVE-2021-24086?</a:t>
            </a:r>
          </a:p>
          <a:p>
            <a:r>
              <a:rPr lang="en-US" sz="2000" dirty="0"/>
              <a:t>All events due to error checking</a:t>
            </a:r>
          </a:p>
          <a:p>
            <a:pPr lvl="1"/>
            <a:r>
              <a:rPr lang="en-US" sz="2000" dirty="0"/>
              <a:t>Triggered on known unintended states</a:t>
            </a:r>
          </a:p>
          <a:p>
            <a:pPr lvl="1"/>
            <a:r>
              <a:rPr lang="en-US" sz="2000" dirty="0"/>
              <a:t>We are interested in unknown unintended states</a:t>
            </a:r>
          </a:p>
          <a:p>
            <a:pPr lvl="1"/>
            <a:r>
              <a:rPr lang="en-US" sz="2000" dirty="0"/>
              <a:t>Not useable to detect CVE-2021-24086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CEB19-114A-FD40-BA10-ACF6060B5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28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7A97-8AC5-9544-A86F-F6B4B30A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99" y="1589562"/>
            <a:ext cx="5521700" cy="3678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A807A7-4298-CD4B-82AF-3E27B34FAA4B}"/>
                  </a:ext>
                </a:extLst>
              </p14:cNvPr>
              <p14:cNvContentPartPr/>
              <p14:nvPr/>
            </p14:nvContentPartPr>
            <p14:xfrm>
              <a:off x="7279149" y="2846086"/>
              <a:ext cx="884880" cy="7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A807A7-4298-CD4B-82AF-3E27B34FAA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509" y="2738446"/>
                <a:ext cx="992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07D290-D451-774D-BC29-48419A290995}"/>
                  </a:ext>
                </a:extLst>
              </p14:cNvPr>
              <p14:cNvContentPartPr/>
              <p14:nvPr/>
            </p14:nvContentPartPr>
            <p14:xfrm>
              <a:off x="7021570" y="2180271"/>
              <a:ext cx="1468080" cy="40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07D290-D451-774D-BC29-48419A290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7930" y="2072271"/>
                <a:ext cx="15757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1F6775-A915-5C4D-92E4-375F28463C52}"/>
                  </a:ext>
                </a:extLst>
              </p14:cNvPr>
              <p14:cNvContentPartPr/>
              <p14:nvPr/>
            </p14:nvContentPartPr>
            <p14:xfrm>
              <a:off x="8260690" y="4469871"/>
              <a:ext cx="1443240" cy="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1F6775-A915-5C4D-92E4-375F28463C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6690" y="4361871"/>
                <a:ext cx="1550880" cy="224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59EFCA2-3D44-9741-9A6C-AA0D1A634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3778" y="1515681"/>
            <a:ext cx="908285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58EC-7CDB-0C44-A3E6-F8A1F7A2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CVE-2021-24086 – Function hooking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CC98-6BBC-E141-BD03-857630556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Create a target function matching the signature of Ipv6pReassembleDatagram</a:t>
            </a:r>
            <a:r>
              <a:rPr lang="en-GB" sz="2000" dirty="0"/>
              <a:t> </a:t>
            </a:r>
          </a:p>
          <a:p>
            <a:r>
              <a:rPr lang="en-US" sz="2000" dirty="0"/>
              <a:t>Create logic similar to the patch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9C6FC-3909-E649-972E-FB9F0DA44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29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1E97F-3FAD-AE4F-8CB3-2C6A74BF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2420888"/>
            <a:ext cx="5495652" cy="141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7256E-E8EE-7D49-90D9-359D710A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807" y="3126868"/>
            <a:ext cx="7153498" cy="26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Microsoft patched 117 vulnerabilities in Windows and Windows native applications in July 2021</a:t>
            </a:r>
          </a:p>
          <a:p>
            <a:r>
              <a:rPr lang="en-GB" sz="2400" dirty="0"/>
              <a:t>13 of these were critical and 103 important. Only one was rated as moderate</a:t>
            </a:r>
          </a:p>
          <a:p>
            <a:r>
              <a:rPr lang="en-GB" sz="2400" dirty="0"/>
              <a:t>Mean time to remediate (MTTR) is on average 60 days. Worst case was 309 days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rgbClr val="FF0000"/>
                </a:solidFill>
              </a:rPr>
              <a:t>What can a potential attacker do in 60-309 days?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</a:t>
            </a:fld>
            <a:endParaRPr lang="da-DK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AFAD-0997-EE4C-8982-414D2BA5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CVE-2021-24086 – Function hooking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E224-E183-1243-AF37-57D5F59F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kernel function hooking takes a lot of effort and time</a:t>
            </a:r>
          </a:p>
          <a:p>
            <a:r>
              <a:rPr lang="en-US" dirty="0"/>
              <a:t>We simulate function hooking using kernel 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95B0-A129-CC48-A627-8D217EA1D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30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C4260-589C-1942-83C4-5174AA93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15" y="2420888"/>
            <a:ext cx="5764382" cy="37575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1C8E80-8818-4247-8FF7-73C4ACC8CE50}"/>
                  </a:ext>
                </a:extLst>
              </p14:cNvPr>
              <p14:cNvContentPartPr/>
              <p14:nvPr/>
            </p14:nvContentPartPr>
            <p14:xfrm>
              <a:off x="3658090" y="4600911"/>
              <a:ext cx="3209040" cy="49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1C8E80-8818-4247-8FF7-73C4ACC8C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4450" y="4493271"/>
                <a:ext cx="331668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0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C3CF-33E6-5840-871B-FA82348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CVE-2021-24086 – Function hooking </a:t>
            </a:r>
            <a:r>
              <a:rPr lang="en-US" dirty="0" err="1"/>
              <a:t>PoC</a:t>
            </a:r>
            <a:endParaRPr lang="en-US" dirty="0"/>
          </a:p>
        </p:txBody>
      </p:sp>
      <p:pic>
        <p:nvPicPr>
          <p:cNvPr id="5" name="poc-detected" descr="poc-detected">
            <a:hlinkClick r:id="" action="ppaction://media"/>
            <a:extLst>
              <a:ext uri="{FF2B5EF4-FFF2-40B4-BE49-F238E27FC236}">
                <a16:creationId xmlns:a16="http://schemas.microsoft.com/office/drawing/2014/main" id="{C23BB0B5-B1AF-EB48-9764-4F609C3FDF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9044" y="1556792"/>
            <a:ext cx="7043738" cy="4545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C43ED-7ACE-FB4D-B959-BA0584A61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9501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CD4-F38B-9540-9B5A-AF5F5E69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DB52-8A53-B045-94D3-9EB31D414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regarding scalability and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0100-2B45-6140-8F89-AFB5377B4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76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01D0-6EB5-D74B-BDA8-7CA4D2F3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automation – Patch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4AB0-30C8-D740-9363-49CC39D6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Goal is to discover information given by a patch</a:t>
            </a:r>
          </a:p>
          <a:p>
            <a:pPr lvl="1"/>
            <a:r>
              <a:rPr lang="en-US" sz="2000" dirty="0"/>
              <a:t>And analyze if this can be used to detect exploitation attempts</a:t>
            </a:r>
          </a:p>
          <a:p>
            <a:endParaRPr lang="en-US" sz="2000" dirty="0"/>
          </a:p>
          <a:p>
            <a:r>
              <a:rPr lang="en-US" sz="2000" dirty="0"/>
              <a:t>Very precise change of the binary</a:t>
            </a:r>
          </a:p>
          <a:p>
            <a:r>
              <a:rPr lang="en-US" sz="2000" dirty="0"/>
              <a:t>Which functions were modified with confidence and similarity analysis</a:t>
            </a:r>
          </a:p>
          <a:p>
            <a:r>
              <a:rPr lang="en-US" sz="2000" dirty="0"/>
              <a:t>Specific addresses with changes</a:t>
            </a:r>
          </a:p>
          <a:p>
            <a:r>
              <a:rPr lang="en-US" sz="2000" dirty="0"/>
              <a:t>Changes on the assembly level</a:t>
            </a:r>
          </a:p>
          <a:p>
            <a:r>
              <a:rPr lang="en-US" sz="2000" dirty="0"/>
              <a:t>Additions to the binary such as new functions</a:t>
            </a:r>
          </a:p>
          <a:p>
            <a:endParaRPr lang="en-US" sz="2000" dirty="0"/>
          </a:p>
          <a:p>
            <a:r>
              <a:rPr lang="en-US" sz="2000" dirty="0"/>
              <a:t>Easy to gather – Hard to interpret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B7BF2-61B7-A44D-9AF4-C5173F349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14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DFA5-CDF7-7A49-8806-B6517ACA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automation – Root cause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FE21-9F6B-8E43-B4D4-659D92B9D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Many vulnerability types</a:t>
            </a:r>
          </a:p>
          <a:p>
            <a:pPr lvl="1"/>
            <a:r>
              <a:rPr lang="en-US" sz="2000" dirty="0"/>
              <a:t>Null pointer dereference </a:t>
            </a:r>
          </a:p>
          <a:p>
            <a:pPr lvl="1"/>
            <a:r>
              <a:rPr lang="en-US" sz="2000" dirty="0"/>
              <a:t>Stack buffer overflow</a:t>
            </a:r>
          </a:p>
          <a:p>
            <a:pPr lvl="1"/>
            <a:r>
              <a:rPr lang="en-US" sz="2000" dirty="0"/>
              <a:t>Heap buffer overflow</a:t>
            </a:r>
          </a:p>
          <a:p>
            <a:pPr lvl="1"/>
            <a:r>
              <a:rPr lang="en-US" sz="2000" dirty="0"/>
              <a:t>Use-after-free</a:t>
            </a:r>
          </a:p>
          <a:p>
            <a:pPr lvl="1"/>
            <a:r>
              <a:rPr lang="en-US" sz="2000" dirty="0"/>
              <a:t>Type confusion</a:t>
            </a:r>
          </a:p>
          <a:p>
            <a:pPr lvl="1"/>
            <a:r>
              <a:rPr lang="en-US" sz="2000" dirty="0"/>
              <a:t>Arbitrary memory overwrite</a:t>
            </a:r>
          </a:p>
          <a:p>
            <a:pPr lvl="1"/>
            <a:r>
              <a:rPr lang="en-US" sz="2000" dirty="0"/>
              <a:t>Integer overflow</a:t>
            </a:r>
          </a:p>
          <a:p>
            <a:pPr lvl="1"/>
            <a:r>
              <a:rPr lang="en-US" sz="2000" dirty="0"/>
              <a:t>Logic bugs</a:t>
            </a:r>
          </a:p>
          <a:p>
            <a:pPr lvl="1"/>
            <a:r>
              <a:rPr lang="en-US" sz="2000" dirty="0"/>
              <a:t>Race condition</a:t>
            </a:r>
          </a:p>
          <a:p>
            <a:r>
              <a:rPr lang="en-US" sz="2000" dirty="0"/>
              <a:t>Detection and analysis logic must be created for each type in order to automate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44E66-511C-CC44-BE3E-3B9D080BC8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071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2673-3D90-7B41-970D-E6371C33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automation – Creating detections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DB223-5A35-3C4B-A36E-24FAC923B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Different logic for different vulnerability types</a:t>
            </a:r>
          </a:p>
          <a:p>
            <a:r>
              <a:rPr lang="en-US" sz="2000" dirty="0"/>
              <a:t>Example: integer overflow</a:t>
            </a:r>
          </a:p>
          <a:p>
            <a:pPr lvl="1"/>
            <a:r>
              <a:rPr lang="en-US" sz="2000" dirty="0"/>
              <a:t>The patch adds a CMP instruction</a:t>
            </a:r>
          </a:p>
          <a:p>
            <a:pPr lvl="1"/>
            <a:r>
              <a:rPr lang="en-US" sz="2000" dirty="0"/>
              <a:t>How do we check the “right” value</a:t>
            </a:r>
          </a:p>
          <a:p>
            <a:pPr lvl="2"/>
            <a:r>
              <a:rPr lang="en-US" sz="2000" dirty="0"/>
              <a:t>Trace the usage and calculation of relevant registers</a:t>
            </a:r>
          </a:p>
          <a:p>
            <a:pPr lvl="2"/>
            <a:r>
              <a:rPr lang="en-US" sz="2000" dirty="0"/>
              <a:t>Hook the function at the fix location</a:t>
            </a:r>
          </a:p>
          <a:p>
            <a:endParaRPr lang="en-US" sz="2000" dirty="0"/>
          </a:p>
          <a:p>
            <a:r>
              <a:rPr lang="en-US" sz="2000" dirty="0"/>
              <a:t>More work is needed to determine if ETW can be used for other vulnerabilities</a:t>
            </a:r>
          </a:p>
          <a:p>
            <a:r>
              <a:rPr lang="en-US" sz="2000" dirty="0"/>
              <a:t>Function hooking provides greater flexibility, but more work is needed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2F200-FC5E-9B4A-8F26-6AC836E4A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1331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CD4-F38B-9540-9B5A-AF5F5E69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DB52-8A53-B045-94D3-9EB31D414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0100-2B45-6140-8F89-AFB5377B4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959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7304-268C-6544-AD9B-81D7ACFA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BAC2-D3A4-544B-BE0A-14B74AC09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Security vulnerabilities are growing in impact and volume</a:t>
            </a:r>
          </a:p>
          <a:p>
            <a:r>
              <a:rPr lang="en-US" sz="2400" dirty="0"/>
              <a:t>Increasing risk in getting hit</a:t>
            </a:r>
          </a:p>
          <a:p>
            <a:r>
              <a:rPr lang="en-US" sz="2400" dirty="0"/>
              <a:t>Patching is hard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sz="3200" dirty="0">
                <a:solidFill>
                  <a:schemeClr val="accent3">
                    <a:lumMod val="75000"/>
                  </a:schemeClr>
                </a:solidFill>
              </a:rPr>
              <a:t>Can we dynamically detect exploitation of vulnerabilities?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99DF2-B422-6045-AB6C-9B8EFC079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21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E6FF-5613-1147-AAA5-AA3C28F0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6D5A0-7BC7-774D-AB9D-94114E23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Tracing and logging methods of Windows</a:t>
            </a:r>
          </a:p>
          <a:p>
            <a:r>
              <a:rPr lang="en-US" sz="2400" dirty="0"/>
              <a:t>Analysis of CVE-2021-24086 – A DoS vulnerability in the TCP/IP Stack</a:t>
            </a:r>
          </a:p>
          <a:p>
            <a:r>
              <a:rPr lang="en-US" sz="2400" dirty="0"/>
              <a:t>Detection of CVE-2021-24086</a:t>
            </a:r>
          </a:p>
          <a:p>
            <a:r>
              <a:rPr lang="en-US" sz="2400" dirty="0"/>
              <a:t>Discussion of scalability and automation in regard to dynamic detection of vulnerability exploitation</a:t>
            </a:r>
          </a:p>
          <a:p>
            <a:r>
              <a:rPr lang="en-US" sz="24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82BB1-CA9E-0440-90BC-CB02D65C0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2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BCD4-F38B-9540-9B5A-AF5F5E691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Tracing and logging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9DB52-8A53-B045-94D3-9EB31D414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Event Tracing for Windows (ETW) and Function hooking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C0100-2B45-6140-8F89-AFB5377B4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0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73DF-2A8F-1D47-947E-13D2268D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Tracing for Windows (ETW)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148A-695A-AF4A-B5FD-B50E4CCF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4320406" cy="4545578"/>
          </a:xfrm>
        </p:spPr>
        <p:txBody>
          <a:bodyPr/>
          <a:lstStyle/>
          <a:p>
            <a:r>
              <a:rPr lang="en-US" sz="2000" dirty="0"/>
              <a:t>Logging mechanism built into Windows</a:t>
            </a:r>
          </a:p>
          <a:p>
            <a:endParaRPr lang="en-US" sz="2000" dirty="0"/>
          </a:p>
          <a:p>
            <a:r>
              <a:rPr lang="en-US" sz="2000" dirty="0"/>
              <a:t>Sessions</a:t>
            </a:r>
          </a:p>
          <a:p>
            <a:r>
              <a:rPr lang="en-US" sz="2000" dirty="0"/>
              <a:t>Controllers</a:t>
            </a:r>
          </a:p>
          <a:p>
            <a:r>
              <a:rPr lang="en-US" sz="2000" dirty="0"/>
              <a:t>Event providers</a:t>
            </a:r>
          </a:p>
          <a:p>
            <a:r>
              <a:rPr lang="en-US" sz="2000" dirty="0"/>
              <a:t>Buffers</a:t>
            </a:r>
          </a:p>
          <a:p>
            <a:r>
              <a:rPr lang="en-US" sz="2000" dirty="0"/>
              <a:t>Consumers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1A098-7BB5-A341-91F7-4DAFEF449B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7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8669-6F48-EB47-9BE2-BB4C05F4A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b="11208"/>
          <a:stretch/>
        </p:blipFill>
        <p:spPr>
          <a:xfrm>
            <a:off x="5159102" y="2126147"/>
            <a:ext cx="6097835" cy="382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2CA16-AC42-7343-A569-13ECD5ED24AE}"/>
              </a:ext>
            </a:extLst>
          </p:cNvPr>
          <p:cNvSpPr txBox="1"/>
          <p:nvPr/>
        </p:nvSpPr>
        <p:spPr>
          <a:xfrm>
            <a:off x="982133" y="6722533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en-US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0DC0B-E59E-4C4B-BE32-4F6BC0489405}"/>
              </a:ext>
            </a:extLst>
          </p:cNvPr>
          <p:cNvSpPr txBox="1"/>
          <p:nvPr/>
        </p:nvSpPr>
        <p:spPr>
          <a:xfrm>
            <a:off x="745067" y="668866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endParaRPr lang="en-US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27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99DD-C199-5045-8FBB-5CF101FD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provider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AB1D-7FAB-CC46-ACE8-0B8CB999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Managed Object Format (MOF) (classic) providers</a:t>
            </a:r>
          </a:p>
          <a:p>
            <a:pPr lvl="1"/>
            <a:r>
              <a:rPr lang="en-US" sz="2000" dirty="0"/>
              <a:t>Defined by C-like structs</a:t>
            </a:r>
          </a:p>
          <a:p>
            <a:r>
              <a:rPr lang="en-US" sz="2000" dirty="0"/>
              <a:t>Windows software trace preprocessor (WPP) providers</a:t>
            </a:r>
          </a:p>
          <a:p>
            <a:pPr lvl="1"/>
            <a:r>
              <a:rPr lang="en-US" sz="2000" dirty="0"/>
              <a:t>Trace Message Format (FMT)</a:t>
            </a:r>
          </a:p>
          <a:p>
            <a:pPr lvl="1"/>
            <a:r>
              <a:rPr lang="en-US" sz="2000" dirty="0"/>
              <a:t>Moved information into PDB of the binary</a:t>
            </a:r>
          </a:p>
          <a:p>
            <a:r>
              <a:rPr lang="en-US" sz="2000" dirty="0"/>
              <a:t>Manifest-based providers</a:t>
            </a:r>
          </a:p>
          <a:p>
            <a:pPr lvl="1"/>
            <a:r>
              <a:rPr lang="en-US" sz="2000" dirty="0"/>
              <a:t>Embedded directly into the binary</a:t>
            </a:r>
          </a:p>
          <a:p>
            <a:pPr lvl="1"/>
            <a:r>
              <a:rPr lang="en-US" sz="2000" dirty="0"/>
              <a:t>HKLM\SOFTWARE\Microsoft\Windows\CurrentVersion\WINEVT\Publishers</a:t>
            </a:r>
          </a:p>
          <a:p>
            <a:pPr lvl="1"/>
            <a:r>
              <a:rPr lang="en-US" sz="2000" dirty="0"/>
              <a:t>Supports more than one trace session simultaneously </a:t>
            </a:r>
          </a:p>
          <a:p>
            <a:r>
              <a:rPr lang="en-US" sz="2000" dirty="0" err="1"/>
              <a:t>TraceLogging</a:t>
            </a:r>
            <a:r>
              <a:rPr lang="en-US" sz="2000" dirty="0"/>
              <a:t> providers</a:t>
            </a:r>
          </a:p>
          <a:p>
            <a:pPr lvl="1"/>
            <a:r>
              <a:rPr lang="en-US" sz="2000" dirty="0"/>
              <a:t>Newest provider type</a:t>
            </a:r>
          </a:p>
          <a:p>
            <a:pPr lvl="1"/>
            <a:r>
              <a:rPr lang="en-US" sz="2000" dirty="0"/>
              <a:t>Event format description is included in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4DCF1-B96C-1149-879A-AC67ED9A6A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39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F56C-44EE-1346-81E2-A856A21A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an ETW trace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7EF60-2512-CF4D-9866-BDCEEE99C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00" y="1706400"/>
            <a:ext cx="3838055" cy="4545578"/>
          </a:xfrm>
        </p:spPr>
        <p:txBody>
          <a:bodyPr/>
          <a:lstStyle/>
          <a:p>
            <a:r>
              <a:rPr lang="en-US" sz="2000" dirty="0"/>
              <a:t>Easy to start an ETW trace session</a:t>
            </a:r>
          </a:p>
          <a:p>
            <a:r>
              <a:rPr lang="en-US" sz="2000" dirty="0"/>
              <a:t>Use </a:t>
            </a:r>
            <a:r>
              <a:rPr lang="en-US" sz="2000" i="1" dirty="0" err="1"/>
              <a:t>logman.exe</a:t>
            </a:r>
            <a:r>
              <a:rPr lang="en-US" sz="2000" dirty="0"/>
              <a:t> utility to query all available ETW providers</a:t>
            </a:r>
          </a:p>
          <a:p>
            <a:r>
              <a:rPr lang="en-US" sz="2000" dirty="0"/>
              <a:t>Use the registry to find suitable providers for binaries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Sessions can be started with three lines of PowerShell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F6A88-2DFC-E84E-A92D-8D672ECAF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da-DK" smtClean="0"/>
              <a:pPr/>
              <a:t>9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956F4-9C62-D94F-BA04-2D3B51A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57" y="4507497"/>
            <a:ext cx="6812799" cy="1213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BC0AF-83AD-CD44-B52B-34D940E1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55" y="1568206"/>
            <a:ext cx="6577558" cy="24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h3Dun9XSTEk8hnrwb6wS2Q=="},{"name":"PresentationTitle","value":"dhW55iOEDFxvjby+tFEkcHeJYNttHGUEWOLDLpwUZ+d7VT6pKmMQWTsbVfWVm6sGt6IkLG32J8HRFr1yNtIPyg=="}]}]]></TemplafyFormConfiguration>
</file>

<file path=customXml/item2.xml><?xml version="1.0" encoding="utf-8"?>
<TemplafyTemplateConfiguration><![CDATA[{"elementsMetadata":[{"type":"shape","id":"4ffcb4a6-9ad4-4f71-a114-950553658a21","elementConfiguration":{"binding":"UserProfile.Offices.Workarea_{{DocumentLanguage}}","disableUpdates":false,"type":"text"}},{"type":"shape","id":"530895af-5e08-405b-af06-ff4f9db9d1fc","elementConfiguration":{"format":"{{DateFormats.GeneralDate}}","binding":"Form.Date","disableUpdates":false,"type":"date"}},{"type":"shape","id":"8e8191b7-b034-4bbc-bb97-4258dbc872ae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957680393236694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43763224-B85A-4B53-A86A-261D26A71C30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3.xml><?xml version="1.0" encoding="utf-8"?>
<ds:datastoreItem xmlns:ds="http://schemas.openxmlformats.org/officeDocument/2006/customXml" ds:itemID="{CA9FC985-930B-40D4-827F-9FAC5D35EA8C}">
  <ds:schemaRefs/>
</ds:datastoreItem>
</file>

<file path=customXml/itemProps4.xml><?xml version="1.0" encoding="utf-8"?>
<ds:datastoreItem xmlns:ds="http://schemas.openxmlformats.org/officeDocument/2006/customXml" ds:itemID="{D27AE696-61B6-4B19-9CED-6F2A3F244FE3}">
  <ds:schemaRefs/>
</ds:datastoreItem>
</file>

<file path=customXml/itemProps5.xml><?xml version="1.0" encoding="utf-8"?>
<ds:datastoreItem xmlns:ds="http://schemas.openxmlformats.org/officeDocument/2006/customXml" ds:itemID="{1680B9DC-2D51-4402-BB2C-B8DE0C5AC522}">
  <ds:schemaRefs/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5DEE4BEE-00BA-4E32-BD26-AF535B50AC95}">
  <ds:schemaRefs/>
</ds:datastoreItem>
</file>

<file path=customXml/itemProps8.xml><?xml version="1.0" encoding="utf-8"?>
<ds:datastoreItem xmlns:ds="http://schemas.openxmlformats.org/officeDocument/2006/customXml" ds:itemID="{9587AFF5-BFB0-40A3-85CA-ADEED754080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1335</TotalTime>
  <Words>1108</Words>
  <Application>Microsoft Macintosh PowerPoint</Application>
  <PresentationFormat>Custom</PresentationFormat>
  <Paragraphs>239</Paragraphs>
  <Slides>36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Verdana</vt:lpstr>
      <vt:lpstr>Blank</vt:lpstr>
      <vt:lpstr>PowerPoint Presentation</vt:lpstr>
      <vt:lpstr>Dynamic Detection of Vulnerability Exploitation in Windows</vt:lpstr>
      <vt:lpstr>Introduction</vt:lpstr>
      <vt:lpstr>Purpose</vt:lpstr>
      <vt:lpstr>Overview</vt:lpstr>
      <vt:lpstr>Tracing and logging</vt:lpstr>
      <vt:lpstr>Event Tracing for Windows (ETW)</vt:lpstr>
      <vt:lpstr>Event provider types</vt:lpstr>
      <vt:lpstr>Starting an ETW trace session</vt:lpstr>
      <vt:lpstr>Function hooking</vt:lpstr>
      <vt:lpstr>Function hooking in practice</vt:lpstr>
      <vt:lpstr>Vulnerability analysis</vt:lpstr>
      <vt:lpstr>CVE-2021-24086 – How to analyze a vulnerability in Windows</vt:lpstr>
      <vt:lpstr>CVE-2021-24086 – Analyzing changes</vt:lpstr>
      <vt:lpstr>CVE-2021-24086 – Analyzing changes</vt:lpstr>
      <vt:lpstr>CVE-2021-24086 – IPv6 fragmentation primer</vt:lpstr>
      <vt:lpstr>CVE-2021-24086 – IPv6 extension headers</vt:lpstr>
      <vt:lpstr>CVE-2021-24086 – Fragmentation and reassembly</vt:lpstr>
      <vt:lpstr>CVE-2021-24086 – Root cause analysis</vt:lpstr>
      <vt:lpstr>CVE-2021-24086 – Root cause analysis</vt:lpstr>
      <vt:lpstr>CVE-2021-24086 – Root cause analysis</vt:lpstr>
      <vt:lpstr>CVE-2021-24086 – Root cause analysis</vt:lpstr>
      <vt:lpstr>CVE-2021-24086 – Triggering the vulnerability</vt:lpstr>
      <vt:lpstr>CVE-2021-24086 – Triggering the vulnerability</vt:lpstr>
      <vt:lpstr>CVE-2021-24086 – Proof of Concept</vt:lpstr>
      <vt:lpstr>Detection</vt:lpstr>
      <vt:lpstr>Detection of CVE-2021-24086 - ETW</vt:lpstr>
      <vt:lpstr>Detection of CVE-2021-24086 - ETW</vt:lpstr>
      <vt:lpstr>Detection of CVE-2021-24086 – Function hooking</vt:lpstr>
      <vt:lpstr>Detection of CVE-2021-24086 – Function hooking</vt:lpstr>
      <vt:lpstr>Detection of CVE-2021-24086 – Function hooking PoC</vt:lpstr>
      <vt:lpstr>Discussion</vt:lpstr>
      <vt:lpstr>Scalability and automation – Patch information</vt:lpstr>
      <vt:lpstr>Scalability and automation – Root cause analysis</vt:lpstr>
      <vt:lpstr>Scalability and automation – Creating detections</vt:lpstr>
      <vt:lpstr>Conclusion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Søren Fritzbøger</cp:lastModifiedBy>
  <cp:revision>88</cp:revision>
  <dcterms:created xsi:type="dcterms:W3CDTF">2017-07-31T08:31:56Z</dcterms:created>
  <dcterms:modified xsi:type="dcterms:W3CDTF">2021-08-22T21:30:36Z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637652397715281278</vt:lpwstr>
  </property>
  <property fmtid="{D5CDD505-2E9C-101B-9397-08002B2CF9AE}" pid="6" name="TemplafyLanguageCode">
    <vt:lpwstr>da-DK</vt:lpwstr>
  </property>
</Properties>
</file>